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376" r:id="rId2"/>
    <p:sldId id="2438" r:id="rId3"/>
    <p:sldId id="2426" r:id="rId4"/>
    <p:sldId id="2440" r:id="rId5"/>
    <p:sldId id="266" r:id="rId6"/>
    <p:sldId id="2441" r:id="rId7"/>
    <p:sldId id="2444" r:id="rId8"/>
    <p:sldId id="2443" r:id="rId9"/>
    <p:sldId id="2452" r:id="rId10"/>
    <p:sldId id="2442" r:id="rId11"/>
    <p:sldId id="2445" r:id="rId12"/>
    <p:sldId id="2446" r:id="rId13"/>
    <p:sldId id="2447" r:id="rId14"/>
    <p:sldId id="2448" r:id="rId15"/>
    <p:sldId id="2449" r:id="rId16"/>
    <p:sldId id="2450" r:id="rId17"/>
    <p:sldId id="2453" r:id="rId18"/>
    <p:sldId id="2425" r:id="rId19"/>
    <p:sldId id="257" r:id="rId20"/>
    <p:sldId id="1499" r:id="rId21"/>
    <p:sldId id="2428" r:id="rId22"/>
    <p:sldId id="2429" r:id="rId23"/>
    <p:sldId id="2430" r:id="rId24"/>
    <p:sldId id="2439" r:id="rId25"/>
    <p:sldId id="2432" r:id="rId26"/>
    <p:sldId id="2433" r:id="rId27"/>
    <p:sldId id="2434" r:id="rId28"/>
    <p:sldId id="2435" r:id="rId29"/>
    <p:sldId id="243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4"/>
    <p:restoredTop sz="95788"/>
  </p:normalViewPr>
  <p:slideViewPr>
    <p:cSldViewPr snapToGrid="0" snapToObjects="1">
      <p:cViewPr varScale="1">
        <p:scale>
          <a:sx n="121" d="100"/>
          <a:sy n="121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E29B9-38F6-3F49-81E8-DFE3D9FE5658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7F3C3-B81A-AE4B-B1D0-B678E174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08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81234-6111-6D44-BC74-8658AA1F98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To achieve this, I turned to a then-novel method, CITE-seq and REAP-seq, which showed that you can build on existing single cell transcriptomics methods to capture protein levels at the same time using DNA-barcoded antibodies. </a:t>
            </a:r>
          </a:p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But these method were only applicable to cell surface protein targets. </a:t>
            </a:r>
          </a:p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endParaRPr/>
          </a:p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endParaRPr/>
          </a:p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We solved several challenges to arrive at intranuclear CITE-seq, or inCITE-seq. I will describe how we adapted DNA-barcoded antibodies to measure intranuclear protein targets in a method called intranuclear CITE-seq, or inCITE-seq by overcoming key experimental challenges, and how we used this data to study how gene expression patterns genome-wide are impacted by regulatory proteins. </a:t>
            </a:r>
          </a:p>
        </p:txBody>
      </p:sp>
    </p:spTree>
    <p:extLst>
      <p:ext uri="{BB962C8B-B14F-4D97-AF65-F5344CB8AC3E}">
        <p14:creationId xmlns:p14="http://schemas.microsoft.com/office/powerpoint/2010/main" val="383623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We get a matrix for each cell, where we get gene counts and protein counts</a:t>
            </a:r>
          </a:p>
          <a:p>
            <a:pPr>
              <a:defRPr sz="1700"/>
            </a:pPr>
            <a:r>
              <a:t>NO ZERO INFLATION</a:t>
            </a:r>
            <a:br/>
            <a:r>
              <a:t>REFERENCE UMIs FOR PROTEINS!!! </a:t>
            </a:r>
          </a:p>
          <a:p>
            <a:pPr>
              <a:defRPr sz="1700"/>
            </a:pPr>
            <a:r>
              <a:t>Gene counts are processed according to standard scRNA-seq protocols </a:t>
            </a:r>
          </a:p>
          <a:p>
            <a:pPr>
              <a:defRPr sz="1700"/>
            </a:pPr>
            <a:r>
              <a:t>Protein counts are scaled to the centered log ratio, which is a metric used to quantify relative abundances in compositional data. We divide each protein count by the geometric mean within each batch. </a:t>
            </a:r>
          </a:p>
        </p:txBody>
      </p:sp>
    </p:spTree>
    <p:extLst>
      <p:ext uri="{BB962C8B-B14F-4D97-AF65-F5344CB8AC3E}">
        <p14:creationId xmlns:p14="http://schemas.microsoft.com/office/powerpoint/2010/main" val="4053433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499E4-4E34-7048-BB46-B9A29E17EA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6B839-5B98-6345-982F-E77DB490E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B191F-4C0C-0C4A-B89E-9719E369F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D0895-DB29-354D-9736-4C3D5A37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F512C-8D8C-B248-826F-87E6A6AE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4EFA3-D347-004E-890B-FAC29869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022-A468-CB4F-AC79-4A0F26FB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A4F11-AB61-744B-84F0-FADC7581A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622CB-4D1D-7040-8637-4C400FF4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0084C-BE5F-1340-82B3-D27B8359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9DD12-7B29-BA48-ADB2-8C4D0533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6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250C3-2ADF-7D41-B32A-5D021B6D7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31D7F-88C8-C542-A6DC-4FBA158C8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F2928-9475-4748-ADFE-195174DD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4F793-5C82-6440-A431-CEECCC1B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C679B-A0D8-9945-9213-07A4718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73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halek_logo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82" y="6319295"/>
            <a:ext cx="1931735" cy="4201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2400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halek_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82" y="6319295"/>
            <a:ext cx="1931735" cy="4201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80624"/>
            <a:ext cx="121920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165351" y="5683251"/>
            <a:ext cx="7861300" cy="67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Concluding Phrase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165351" y="6356355"/>
            <a:ext cx="7861300" cy="365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333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877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024063" y="267891"/>
            <a:ext cx="8143875" cy="821532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25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24687" y="1587170"/>
            <a:ext cx="7358063" cy="1890913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033367" y="6396633"/>
            <a:ext cx="2134196" cy="261938"/>
          </a:xfrm>
          <a:prstGeom prst="rect">
            <a:avLst/>
          </a:prstGeom>
        </p:spPr>
        <p:txBody>
          <a:bodyPr wrap="square" lIns="71437" tIns="71437" rIns="71437" bIns="71437" anchor="ctr"/>
          <a:lstStyle>
            <a:lvl1pPr defTabSz="410766">
              <a:defRPr sz="110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90706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4223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1849-A120-724F-BE7F-AEE732DD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2007-06F1-DD42-8FDF-1D696BFA5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DD012-AD8E-8C4C-BB3F-FBADAB22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8433-FE62-0442-9207-89176FB5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1FF1B-DFAA-334C-8A65-F8CBFD2E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EF9A-92D9-D246-B1A2-E27F43FD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477AC-ECB2-2D4C-B126-2D441A088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4CA8-BED3-2843-AF60-71EB70DAC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683D-394E-6342-BB1B-9230D4A9E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41847-75BF-3744-BB4B-723BCDC2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9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0037-2345-DB4E-843F-AE39B267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923E-438E-3A41-88EB-9D85AEBDD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335A5-6B14-D64F-A679-655EF081E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DD0D8-222E-0547-B397-EA9BC2F1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B4B57-EA30-6B41-8655-A89EC87F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7B3CD-FEDB-D946-8F56-8D955637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8F5B-1082-8E4A-9032-7D9A3F93F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BCE07-4AA7-2444-9C49-B101E055B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4CFB4-B713-2B4E-99F4-27AE60055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9AC35-77D6-0C4F-8827-172583B3C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B8750-F158-494D-9668-AD3966941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857185-758B-8947-BADE-AF376E65F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EF594-10A5-C94A-B847-B0E35155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5B14D-AADF-7B41-8015-A3912E96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5380-E6A9-1F4D-8187-B5000EB5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C962C-97CE-484A-BD8B-D689888B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C8BF0-7BAA-074D-BD8F-BA65C958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9DD07-0FC6-F84A-9868-3BE250AE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D79FB-966B-A64A-8E58-6005D09C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C1FCC0-85EC-3D4C-A196-D20616E6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750CB-5813-C643-A623-EA03DFD9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BBDB-EA0B-0D43-8395-A12B6948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2BA7C-8C1E-AB4B-8FA9-C50B54D6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069AE-A167-D24E-8CEA-B7DAEC735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9DCD3-3EE3-DA49-AB9D-5E98E435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5C893-6187-E540-B1EF-E3F54525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C5650-E931-7E4C-A78C-D4A3529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0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11EB-1D70-FE43-9776-05BA3E65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9F6D2-F6F9-EB44-9EA5-1E004D751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23C9B-53C5-934E-8853-0D4097BFA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96E0-0F7B-1640-8C1D-BCEA40A2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63341-E6AB-2647-9E0D-6D3C7F30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9A916-4C4C-1643-905B-97C50A59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3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0B277-95E0-A84C-9971-1C30AE3F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9C12-6D2B-FC47-AED6-DABA3EAFE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F2AE-84F9-6B4E-B2C0-F0671E1A9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00AAF-FBA6-7B4C-9E7A-1BEF4C79CD8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3973C-C519-5C4F-96BE-5F85DE9F0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3F723-B1B9-5C4C-8F90-7A701C87B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5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https://lh7-rt.googleusercontent.com/docsz/AD_4nXc76uK-07noyn-Agu4fhiQ0MCmaDA5TqdAq0fL6pkmXMFvtuij34F96Ftj3RUduKE4AUUfjOr52ibPt-SJ0LB_RXwVv_2icyrzcC2aHWrsnT9QX43egRx1gZK9tKaiA7VV4sZdgXPVtpYFN6rcXFAnfhLW5WCBcWDNNt_6uww?key=mnItoWIZreHfB2XFhl4iP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https://lh7-rt.googleusercontent.com/docsz/AD_4nXeIQ_YIGMxm1Yv03jZn4QBADOqEt-miGZRs8IZGJLXJuc8CUsdvURk4z2wpFf4FxE_sWxrBeLQaqgoM3jBWEGBRvKOoMeY2kfxjhyCXTlRbFPsR6SPhiKTgskV5DE3ve5o6s8Zv6Z76Kadn_Kvf62j6rSOSEOCZS6gz22-QQw?key=mnItoWIZreHfB2XFhl4iPQ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7" y="5862433"/>
            <a:ext cx="2693225" cy="833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September 23-27,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Kilifi, Kenya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97292"/>
            <a:ext cx="10972800" cy="8338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2971726" algn="ctr"/>
                <a:tab pos="5943451" algn="r"/>
              </a:tabLst>
            </a:pP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Computational and Experimental Design </a:t>
            </a:r>
            <a:b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Single Cell Analysis Program (SCAP) Workshop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67" y="4559652"/>
            <a:ext cx="3367465" cy="833875"/>
          </a:xfrm>
          <a:prstGeom prst="rect">
            <a:avLst/>
          </a:prstGeom>
        </p:spPr>
      </p:pic>
      <p:pic>
        <p:nvPicPr>
          <p:cNvPr id="1025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EEE02A8-89A0-BCF4-3B2E-CFC07B97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5" y="3210587"/>
            <a:ext cx="4923696" cy="6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A logo with a bird and shield&#10;&#10;Description automatically generated">
            <a:extLst>
              <a:ext uri="{FF2B5EF4-FFF2-40B4-BE49-F238E27FC236}">
                <a16:creationId xmlns:a16="http://schemas.microsoft.com/office/drawing/2014/main" id="{8699E637-945A-04CB-4598-E56D0576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85" y="2563045"/>
            <a:ext cx="3511929" cy="17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FCBA-3ECD-13D4-5270-3EA1C92F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BCR sequencing with 10x genomics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C3DC42-4B8C-4BE4-F7B1-EBEED4B8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350805" cy="41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7DE23-6A1D-AD35-6888-AB695DD0D330}"/>
              </a:ext>
            </a:extLst>
          </p:cNvPr>
          <p:cNvSpPr txBox="1"/>
          <p:nvPr/>
        </p:nvSpPr>
        <p:spPr>
          <a:xfrm>
            <a:off x="9727066" y="6200378"/>
            <a:ext cx="146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104362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7B2B-6AAE-1FAB-FEE7-F9DB4C7C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Single-cell BCR-seq to analyze the immune repertoire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EF0A3-5051-FD26-9BD8-74F9DAA6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385253"/>
            <a:ext cx="9108342" cy="4802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B9B8CB-51C9-2A82-C82D-EC7194B3ABF3}"/>
              </a:ext>
            </a:extLst>
          </p:cNvPr>
          <p:cNvSpPr txBox="1"/>
          <p:nvPr/>
        </p:nvSpPr>
        <p:spPr>
          <a:xfrm>
            <a:off x="9946542" y="618744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Phad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428408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7AEA-8BE7-B398-BF25-45120EE8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does the immune repertoire compare between samples?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D33A1-7080-19ED-1AD8-EE2093FD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60" y="1916430"/>
            <a:ext cx="4416836" cy="4225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3BEBF-41FA-4373-3E8B-3E16B287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3120"/>
            <a:ext cx="4656913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C63826-445B-2835-19F2-B53B7B685F74}"/>
              </a:ext>
            </a:extLst>
          </p:cNvPr>
          <p:cNvSpPr txBox="1"/>
          <p:nvPr/>
        </p:nvSpPr>
        <p:spPr>
          <a:xfrm>
            <a:off x="9946542" y="618744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Phad</a:t>
            </a:r>
            <a:r>
              <a:rPr lang="en-US" dirty="0"/>
              <a:t>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D2722-C41E-34AA-26FB-6DC16D2ADA45}"/>
              </a:ext>
            </a:extLst>
          </p:cNvPr>
          <p:cNvSpPr txBox="1"/>
          <p:nvPr/>
        </p:nvSpPr>
        <p:spPr>
          <a:xfrm>
            <a:off x="1693628" y="1733788"/>
            <a:ext cx="372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differences between individuals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2087E-7031-F449-197C-44265F797EA3}"/>
              </a:ext>
            </a:extLst>
          </p:cNvPr>
          <p:cNvSpPr txBox="1"/>
          <p:nvPr/>
        </p:nvSpPr>
        <p:spPr>
          <a:xfrm>
            <a:off x="6359406" y="1733788"/>
            <a:ext cx="476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differences across time (for one individual)</a:t>
            </a:r>
          </a:p>
        </p:txBody>
      </p:sp>
    </p:spTree>
    <p:extLst>
      <p:ext uri="{BB962C8B-B14F-4D97-AF65-F5344CB8AC3E}">
        <p14:creationId xmlns:p14="http://schemas.microsoft.com/office/powerpoint/2010/main" val="417023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C4BE-A103-3C11-D161-B98D6814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936"/>
            <a:ext cx="10515600" cy="1325563"/>
          </a:xfrm>
        </p:spPr>
        <p:txBody>
          <a:bodyPr/>
          <a:lstStyle/>
          <a:p>
            <a:r>
              <a:rPr lang="en-US" dirty="0"/>
              <a:t>Inferring clonal relationships across cell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4E9FD-B144-2B5C-CC90-AB6E1889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477327"/>
            <a:ext cx="6751320" cy="5191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5E6C1-8018-A23B-8670-8252F8B1ACBC}"/>
              </a:ext>
            </a:extLst>
          </p:cNvPr>
          <p:cNvSpPr txBox="1"/>
          <p:nvPr/>
        </p:nvSpPr>
        <p:spPr>
          <a:xfrm>
            <a:off x="9946542" y="618744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Phad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1869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B99D-EE55-6237-0D2F-833BE9EC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Several software tools exist for single-cell BCR analysis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85A77E7-CE54-2C04-84DB-A3116C67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54" y="2209800"/>
            <a:ext cx="211384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3DAE6B-7F7F-BD31-E9D1-6EB26C09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069" y="2209800"/>
            <a:ext cx="2548131" cy="2461263"/>
          </a:xfrm>
          <a:prstGeom prst="rect">
            <a:avLst/>
          </a:prstGeom>
        </p:spPr>
      </p:pic>
      <p:pic>
        <p:nvPicPr>
          <p:cNvPr id="8198" name="Picture 6" descr="scirpy - Home">
            <a:extLst>
              <a:ext uri="{FF2B5EF4-FFF2-40B4-BE49-F238E27FC236}">
                <a16:creationId xmlns:a16="http://schemas.microsoft.com/office/drawing/2014/main" id="{CD6442D3-7E75-B4AF-233C-AC844421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755063"/>
            <a:ext cx="338328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2D4EF9-9181-ECAE-9FDC-B59AE807CC93}"/>
              </a:ext>
            </a:extLst>
          </p:cNvPr>
          <p:cNvSpPr txBox="1"/>
          <p:nvPr/>
        </p:nvSpPr>
        <p:spPr>
          <a:xfrm>
            <a:off x="1981200" y="5105400"/>
            <a:ext cx="434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A8753-CBC6-04B3-66CA-2B043FBC0E45}"/>
              </a:ext>
            </a:extLst>
          </p:cNvPr>
          <p:cNvSpPr txBox="1"/>
          <p:nvPr/>
        </p:nvSpPr>
        <p:spPr>
          <a:xfrm>
            <a:off x="5263894" y="5105399"/>
            <a:ext cx="434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7C071-1C09-270F-72D2-69D5A58491DD}"/>
              </a:ext>
            </a:extLst>
          </p:cNvPr>
          <p:cNvSpPr txBox="1"/>
          <p:nvPr/>
        </p:nvSpPr>
        <p:spPr>
          <a:xfrm>
            <a:off x="9452419" y="510539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93520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7428-C3F5-B963-D6C5-ADB3F309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Interacting with </a:t>
            </a:r>
            <a:r>
              <a:rPr lang="en-US" sz="3600" dirty="0" err="1"/>
              <a:t>scTCR</a:t>
            </a:r>
            <a:r>
              <a:rPr lang="en-US" sz="3600" dirty="0"/>
              <a:t>/BCR-seq data in </a:t>
            </a:r>
            <a:r>
              <a:rPr lang="en-US" sz="3600" dirty="0" err="1"/>
              <a:t>scRepertoire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A74AD-0370-1B35-C77C-E1405976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0" y="1523196"/>
            <a:ext cx="7772400" cy="4969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A322A-2BB6-4A78-F802-7DF042576766}"/>
              </a:ext>
            </a:extLst>
          </p:cNvPr>
          <p:cNvSpPr txBox="1"/>
          <p:nvPr/>
        </p:nvSpPr>
        <p:spPr>
          <a:xfrm>
            <a:off x="325105" y="2026920"/>
            <a:ext cx="2458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List of contigs</a:t>
            </a:r>
          </a:p>
        </p:txBody>
      </p:sp>
    </p:spTree>
    <p:extLst>
      <p:ext uri="{BB962C8B-B14F-4D97-AF65-F5344CB8AC3E}">
        <p14:creationId xmlns:p14="http://schemas.microsoft.com/office/powerpoint/2010/main" val="3146440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069538-5E8A-557B-5B3A-0B86972CE03D}"/>
              </a:ext>
            </a:extLst>
          </p:cNvPr>
          <p:cNvSpPr txBox="1"/>
          <p:nvPr/>
        </p:nvSpPr>
        <p:spPr>
          <a:xfrm>
            <a:off x="411480" y="456248"/>
            <a:ext cx="5799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Next: combine contigs into clones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48BD4-67D2-69FA-2510-5EAAB236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" y="2473345"/>
            <a:ext cx="9912055" cy="3134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96E22-9B2C-CB90-DDEB-E4858DBA9AFB}"/>
              </a:ext>
            </a:extLst>
          </p:cNvPr>
          <p:cNvSpPr txBox="1"/>
          <p:nvPr/>
        </p:nvSpPr>
        <p:spPr>
          <a:xfrm>
            <a:off x="461476" y="2011680"/>
            <a:ext cx="848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step can be done a few days, here is how </a:t>
            </a:r>
            <a:r>
              <a:rPr lang="en-US" sz="2400" dirty="0" err="1"/>
              <a:t>scRepertoire</a:t>
            </a:r>
            <a:r>
              <a:rPr lang="en-US" sz="2400" dirty="0"/>
              <a:t> does it:</a:t>
            </a:r>
          </a:p>
        </p:txBody>
      </p:sp>
    </p:spTree>
    <p:extLst>
      <p:ext uri="{BB962C8B-B14F-4D97-AF65-F5344CB8AC3E}">
        <p14:creationId xmlns:p14="http://schemas.microsoft.com/office/powerpoint/2010/main" val="2912233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1C4ED-1BF1-8B9D-6A09-BCA7EC069C7B}"/>
              </a:ext>
            </a:extLst>
          </p:cNvPr>
          <p:cNvSpPr txBox="1"/>
          <p:nvPr/>
        </p:nvSpPr>
        <p:spPr>
          <a:xfrm>
            <a:off x="609600" y="2228671"/>
            <a:ext cx="10121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BCR biology and single-cell detection using 10x genomics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Computational analysis of single-cell BCR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Other single-cell multi-modal measurements relevant to immunology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950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ultaneous sequencing of proteins and RNA"/>
          <p:cNvSpPr txBox="1"/>
          <p:nvPr/>
        </p:nvSpPr>
        <p:spPr>
          <a:xfrm>
            <a:off x="842761" y="186629"/>
            <a:ext cx="10506479" cy="112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>
            <a:lvl1pPr defTabSz="731520">
              <a:defRPr sz="784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3920"/>
              <a:t>Simultaneous sequencing of proteins and RNA</a:t>
            </a:r>
          </a:p>
        </p:txBody>
      </p:sp>
      <p:sp>
        <p:nvSpPr>
          <p:cNvPr id="138" name="Stoeckius et al. 2017…"/>
          <p:cNvSpPr txBox="1"/>
          <p:nvPr/>
        </p:nvSpPr>
        <p:spPr>
          <a:xfrm>
            <a:off x="3480238" y="3030120"/>
            <a:ext cx="1404232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defTabSz="410766">
              <a:defRPr sz="2200" b="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1100">
                <a:latin typeface="Avenir Book"/>
                <a:ea typeface="Avenir Book"/>
                <a:cs typeface="Avenir Book"/>
                <a:sym typeface="Avenir Book"/>
              </a:rPr>
              <a:t>Stoeckius et al. </a:t>
            </a:r>
            <a:r>
              <a:rPr sz="1100"/>
              <a:t>2017 </a:t>
            </a:r>
          </a:p>
          <a:p>
            <a:pPr algn="r" defTabSz="410766">
              <a:defRPr sz="2200" b="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1100">
                <a:latin typeface="Avenir Book"/>
                <a:ea typeface="Avenir Book"/>
                <a:cs typeface="Avenir Book"/>
                <a:sym typeface="Avenir Book"/>
              </a:rPr>
              <a:t>Peterson et al. </a:t>
            </a:r>
            <a:r>
              <a:rPr sz="1100"/>
              <a:t>2017</a:t>
            </a:r>
          </a:p>
        </p:txBody>
      </p:sp>
      <p:sp>
        <p:nvSpPr>
          <p:cNvPr id="139" name="CITE-seq, REAP-seq"/>
          <p:cNvSpPr txBox="1"/>
          <p:nvPr/>
        </p:nvSpPr>
        <p:spPr>
          <a:xfrm>
            <a:off x="3108669" y="2805540"/>
            <a:ext cx="1110882" cy="21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821531">
              <a:defRPr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900"/>
              <a:t>CITE-seq, REAP-seq</a:t>
            </a:r>
          </a:p>
        </p:txBody>
      </p:sp>
      <p:pic>
        <p:nvPicPr>
          <p:cNvPr id="140" name="inCITE_dropseq_RNA.png" descr="inCITE_dropseq_R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93" y="1150345"/>
            <a:ext cx="3270331" cy="259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nCITE_CITE_seq.png" descr="inCITE_CITE_seq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38" y="1150345"/>
            <a:ext cx="3276195" cy="258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rotein_signaling_genes_0.png" descr="protein_signaling_genes_0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11016" y="1447776"/>
            <a:ext cx="1617071" cy="1617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ells"/>
          <p:cNvSpPr txBox="1"/>
          <p:nvPr/>
        </p:nvSpPr>
        <p:spPr>
          <a:xfrm rot="16200000">
            <a:off x="6924684" y="2097131"/>
            <a:ext cx="51777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914400">
              <a:defRPr sz="32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1600"/>
              <a:t>Cells</a:t>
            </a:r>
          </a:p>
        </p:txBody>
      </p:sp>
      <p:sp>
        <p:nvSpPr>
          <p:cNvPr id="144" name="Genes"/>
          <p:cNvSpPr txBox="1"/>
          <p:nvPr/>
        </p:nvSpPr>
        <p:spPr>
          <a:xfrm>
            <a:off x="7788812" y="1173138"/>
            <a:ext cx="662041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914400">
              <a:defRPr sz="32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1600"/>
              <a:t>Genes</a:t>
            </a:r>
          </a:p>
        </p:txBody>
      </p:sp>
      <p:grpSp>
        <p:nvGrpSpPr>
          <p:cNvPr id="147" name="Group"/>
          <p:cNvGrpSpPr/>
          <p:nvPr/>
        </p:nvGrpSpPr>
        <p:grpSpPr>
          <a:xfrm>
            <a:off x="8972356" y="1332316"/>
            <a:ext cx="1093363" cy="1793206"/>
            <a:chOff x="0" y="350837"/>
            <a:chExt cx="2186723" cy="3586411"/>
          </a:xfrm>
        </p:grpSpPr>
        <p:pic>
          <p:nvPicPr>
            <p:cNvPr id="145" name="Group" descr="Group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468879"/>
              <a:ext cx="1833448" cy="3468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Proteins"/>
            <p:cNvSpPr/>
            <p:nvPr/>
          </p:nvSpPr>
          <p:spPr>
            <a:xfrm>
              <a:off x="916723" y="3508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defTabSz="914400">
                <a:defRPr sz="3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rPr sz="1600"/>
                <a:t>Proteins</a:t>
              </a:r>
            </a:p>
          </p:txBody>
        </p:sp>
      </p:grpSp>
      <p:sp>
        <p:nvSpPr>
          <p:cNvPr id="148" name="Line"/>
          <p:cNvSpPr/>
          <p:nvPr/>
        </p:nvSpPr>
        <p:spPr>
          <a:xfrm>
            <a:off x="6417881" y="1903072"/>
            <a:ext cx="4141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defTabSz="457200">
              <a:defRPr sz="3200" b="0">
                <a:latin typeface="Avenir Book"/>
                <a:ea typeface="Avenir Book"/>
                <a:cs typeface="Avenir Book"/>
                <a:sym typeface="Avenir Book"/>
              </a:defRPr>
            </a:pPr>
            <a:endParaRPr sz="1600"/>
          </a:p>
        </p:txBody>
      </p:sp>
      <p:grpSp>
        <p:nvGrpSpPr>
          <p:cNvPr id="151" name="Group"/>
          <p:cNvGrpSpPr/>
          <p:nvPr/>
        </p:nvGrpSpPr>
        <p:grpSpPr>
          <a:xfrm>
            <a:off x="682741" y="4128872"/>
            <a:ext cx="6284814" cy="1409964"/>
            <a:chOff x="0" y="32481"/>
            <a:chExt cx="12569627" cy="2819926"/>
          </a:xfrm>
        </p:grpSpPr>
        <p:pic>
          <p:nvPicPr>
            <p:cNvPr id="149" name="CITEseq_Fig1.jpeg" descr="CITEseq_Fig1.jpe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052024"/>
              <a:ext cx="12569627" cy="1800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Poly-A tag on antibodies and mRNA captured together"/>
            <p:cNvSpPr txBox="1"/>
            <p:nvPr/>
          </p:nvSpPr>
          <p:spPr>
            <a:xfrm>
              <a:off x="35900" y="32481"/>
              <a:ext cx="10229339" cy="636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 defTabSz="914400">
                <a:defRPr sz="3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rPr sz="1600"/>
                <a:t>Poly-A tag on antibodies and mRNA captured together</a:t>
              </a:r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7090932" y="4115660"/>
            <a:ext cx="4629526" cy="2468050"/>
            <a:chOff x="0" y="0"/>
            <a:chExt cx="9259050" cy="4936098"/>
          </a:xfrm>
        </p:grpSpPr>
        <p:pic>
          <p:nvPicPr>
            <p:cNvPr id="152" name="Screen Shot 2021-07-17 at 4.16.17 PM.png" descr="Screen Shot 2021-07-17 at 4.16.17 PM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9259051" cy="4520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Stoeckius et al. 2017"/>
            <p:cNvSpPr txBox="1"/>
            <p:nvPr/>
          </p:nvSpPr>
          <p:spPr>
            <a:xfrm>
              <a:off x="4607262" y="4432977"/>
              <a:ext cx="4507304" cy="503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r" defTabSz="410766">
                <a:defRPr sz="2200" b="0">
                  <a:latin typeface="Avenir Book Oblique"/>
                  <a:ea typeface="Avenir Book Oblique"/>
                  <a:cs typeface="Avenir Book Oblique"/>
                  <a:sym typeface="Avenir Book Oblique"/>
                </a:defRPr>
              </a:pPr>
              <a:r>
                <a:rPr sz="1100">
                  <a:latin typeface="Avenir Book"/>
                  <a:ea typeface="Avenir Book"/>
                  <a:cs typeface="Avenir Book"/>
                  <a:sym typeface="Avenir Book"/>
                </a:rPr>
                <a:t>Stoeckius et al. </a:t>
              </a:r>
              <a:r>
                <a:rPr sz="1100"/>
                <a:t>2017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6708A-878B-6742-8C35-F76FBC932D23}"/>
              </a:ext>
            </a:extLst>
          </p:cNvPr>
          <p:cNvSpPr txBox="1"/>
          <p:nvPr/>
        </p:nvSpPr>
        <p:spPr>
          <a:xfrm>
            <a:off x="339653" y="6332149"/>
            <a:ext cx="296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Hattie Chung (Yale University)</a:t>
            </a:r>
          </a:p>
        </p:txBody>
      </p:sp>
    </p:spTree>
    <p:extLst>
      <p:ext uri="{BB962C8B-B14F-4D97-AF65-F5344CB8AC3E}">
        <p14:creationId xmlns:p14="http://schemas.microsoft.com/office/powerpoint/2010/main" val="27848617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7" grpId="0" animBg="1" advAuto="0"/>
      <p:bldP spid="151" grpId="0" animBg="1" advAuto="0"/>
      <p:bldP spid="154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21883" y="6540500"/>
            <a:ext cx="141885" cy="23053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159" name="Data transformation"/>
          <p:cNvSpPr txBox="1">
            <a:spLocks noGrp="1"/>
          </p:cNvSpPr>
          <p:nvPr>
            <p:ph type="title"/>
          </p:nvPr>
        </p:nvSpPr>
        <p:spPr>
          <a:xfrm>
            <a:off x="572955" y="335039"/>
            <a:ext cx="10898151" cy="11430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Data transformation</a:t>
            </a:r>
          </a:p>
        </p:txBody>
      </p:sp>
      <p:graphicFrame>
        <p:nvGraphicFramePr>
          <p:cNvPr id="160" name="Table 1"/>
          <p:cNvGraphicFramePr/>
          <p:nvPr/>
        </p:nvGraphicFramePr>
        <p:xfrm>
          <a:off x="2566732" y="2150624"/>
          <a:ext cx="3298527" cy="1869820"/>
        </p:xfrm>
        <a:graphic>
          <a:graphicData uri="http://schemas.openxmlformats.org/drawingml/2006/table">
            <a:tbl>
              <a:tblPr firstRow="1" firstCol="1"/>
              <a:tblGrid>
                <a:gridCol w="697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i="1">
                          <a:sym typeface="Helvetica Neue"/>
                        </a:rPr>
                        <a:t>UMIs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Gene A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Gene B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Gene C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2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Cell 3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1" name="Table 1-1"/>
          <p:cNvGraphicFramePr/>
          <p:nvPr/>
        </p:nvGraphicFramePr>
        <p:xfrm>
          <a:off x="6390079" y="2150624"/>
          <a:ext cx="3591320" cy="1869820"/>
        </p:xfrm>
        <a:graphic>
          <a:graphicData uri="http://schemas.openxmlformats.org/drawingml/2006/table">
            <a:tbl>
              <a:tblPr firstRow="1"/>
              <a:tblGrid>
                <a:gridCol w="85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i="1">
                          <a:sym typeface="Helvetica Neue"/>
                        </a:rPr>
                        <a:t>UMIs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Prot 1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Prot 2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Prot 3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 b="1">
                          <a:sym typeface="Helvetica Neue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28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243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85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sz="1600"/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 b="1">
                          <a:sym typeface="Helvetica Neue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15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453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119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sz="1600"/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 b="1">
                          <a:sym typeface="Helvetica Neue"/>
                        </a:rPr>
                        <a:t>Cell 3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32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378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52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sz="1600"/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" name="RNA matrix (n x g)"/>
          <p:cNvSpPr txBox="1"/>
          <p:nvPr/>
        </p:nvSpPr>
        <p:spPr>
          <a:xfrm>
            <a:off x="3211435" y="1641242"/>
            <a:ext cx="2646558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0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2500"/>
              <a:t>RNA matrix (n x g)</a:t>
            </a:r>
          </a:p>
        </p:txBody>
      </p:sp>
      <p:sp>
        <p:nvSpPr>
          <p:cNvPr id="163" name="Protein matrix (n x p)"/>
          <p:cNvSpPr txBox="1"/>
          <p:nvPr/>
        </p:nvSpPr>
        <p:spPr>
          <a:xfrm>
            <a:off x="6518122" y="1641242"/>
            <a:ext cx="2999860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0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2500"/>
              <a:t>Protein matrix (n x p)</a:t>
            </a:r>
          </a:p>
        </p:txBody>
      </p:sp>
      <p:sp>
        <p:nvSpPr>
          <p:cNvPr id="164" name="Line"/>
          <p:cNvSpPr/>
          <p:nvPr/>
        </p:nvSpPr>
        <p:spPr>
          <a:xfrm>
            <a:off x="4209836" y="4181189"/>
            <a:ext cx="1" cy="2305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65" name="Standard single-cell  processing; log(1+p)"/>
          <p:cNvSpPr txBox="1"/>
          <p:nvPr/>
        </p:nvSpPr>
        <p:spPr>
          <a:xfrm>
            <a:off x="2737397" y="4514520"/>
            <a:ext cx="2988639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5000" b="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2500"/>
              <a:t>Standard single-cell </a:t>
            </a:r>
            <a:br>
              <a:rPr sz="2500"/>
            </a:br>
            <a:r>
              <a:rPr sz="2500"/>
              <a:t>processing; log(1+p)</a:t>
            </a:r>
          </a:p>
        </p:txBody>
      </p:sp>
      <p:sp>
        <p:nvSpPr>
          <p:cNvPr id="166" name="Line"/>
          <p:cNvSpPr/>
          <p:nvPr/>
        </p:nvSpPr>
        <p:spPr>
          <a:xfrm>
            <a:off x="8185739" y="4181189"/>
            <a:ext cx="1" cy="2305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67" name="Centered log ratios (CLRs)"/>
          <p:cNvSpPr txBox="1"/>
          <p:nvPr/>
        </p:nvSpPr>
        <p:spPr>
          <a:xfrm>
            <a:off x="6308044" y="4470493"/>
            <a:ext cx="3785332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0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2500"/>
              <a:t>Centered log ratios (CLRs)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33371-51B8-2C45-9051-F36E5DBEC3BB}"/>
              </a:ext>
            </a:extLst>
          </p:cNvPr>
          <p:cNvSpPr txBox="1"/>
          <p:nvPr/>
        </p:nvSpPr>
        <p:spPr>
          <a:xfrm>
            <a:off x="405114" y="6332149"/>
            <a:ext cx="296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Hattie Chung (Yale University)</a:t>
            </a:r>
          </a:p>
        </p:txBody>
      </p:sp>
    </p:spTree>
    <p:extLst>
      <p:ext uri="{BB962C8B-B14F-4D97-AF65-F5344CB8AC3E}">
        <p14:creationId xmlns:p14="http://schemas.microsoft.com/office/powerpoint/2010/main" val="41903959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1C4ED-1BF1-8B9D-6A09-BCA7EC069C7B}"/>
              </a:ext>
            </a:extLst>
          </p:cNvPr>
          <p:cNvSpPr txBox="1"/>
          <p:nvPr/>
        </p:nvSpPr>
        <p:spPr>
          <a:xfrm>
            <a:off x="609600" y="2228671"/>
            <a:ext cx="10121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BCR biology and single-cell detection using 10x genomics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Computational analysis of single-cell BCR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Other single-cell multi-modal measurements relevant to immunology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656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27D05-5CF5-5145-BABD-9D4687E6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Antibody Multiplexing/Hashing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AE444-264B-4642-97E9-6CE3BC6E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635DE47-B96C-9D42-8058-EAEC10980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1438" y="6305452"/>
            <a:ext cx="1020959" cy="466928"/>
          </a:xfrm>
          <a:prstGeom prst="rect">
            <a:avLst/>
          </a:prstGeom>
        </p:spPr>
      </p:pic>
      <p:pic>
        <p:nvPicPr>
          <p:cNvPr id="12" name="Content Placeholder 1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F8A1338-B947-B813-AF90-BF3DF0F229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468" y="849777"/>
            <a:ext cx="8583168" cy="6008225"/>
          </a:xfrm>
        </p:spPr>
      </p:pic>
    </p:spTree>
    <p:extLst>
      <p:ext uri="{BB962C8B-B14F-4D97-AF65-F5344CB8AC3E}">
        <p14:creationId xmlns:p14="http://schemas.microsoft.com/office/powerpoint/2010/main" val="79736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9ADB-188F-D04E-9BEE-75AFE33E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what the T cell is binding?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2CAC0-9BA8-324F-9973-3CD99F3E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0" y="2377714"/>
            <a:ext cx="7288925" cy="331703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05E8F4-AACD-EF4B-B22A-9192362FB9EA}"/>
              </a:ext>
            </a:extLst>
          </p:cNvPr>
          <p:cNvSpPr/>
          <p:nvPr/>
        </p:nvSpPr>
        <p:spPr>
          <a:xfrm>
            <a:off x="5254905" y="3067291"/>
            <a:ext cx="2118167" cy="21644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5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9488-BE21-BB4E-BF2E-AEE1960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7" y="19547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Add peptide-MHC with oligo tag to determine </a:t>
            </a:r>
            <a:r>
              <a:rPr lang="en-US" sz="2800" b="1" u="sng" dirty="0"/>
              <a:t>specificity</a:t>
            </a:r>
            <a:r>
              <a:rPr lang="en-US" sz="2800" dirty="0"/>
              <a:t> of TCR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6122-FB88-8C4E-8F4B-ACC0570A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99" y="2326511"/>
            <a:ext cx="8287787" cy="3682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AE1E7-3A88-8B44-8159-D6C15277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6" y="1789530"/>
            <a:ext cx="1522313" cy="10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3929-24E4-E54A-9D01-63E0BDCB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Peptide-MHC mapping tells you what the each TCR will bind and react 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25A34-E5B8-5A49-BAC8-15F1F3AC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9" y="2137050"/>
            <a:ext cx="9399680" cy="452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5A0A1-6CA6-6844-9AD3-1F6C0572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6" y="1789530"/>
            <a:ext cx="1522313" cy="10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1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A947-2D73-89CB-922B-3787DC93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E09B1-2D89-25F8-77CA-A8A09A60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90E78-12C3-4947-B96D-269FC70C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26" y="344104"/>
            <a:ext cx="7391400" cy="2883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836F0-D75E-0C46-AC53-AC93B173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73" y="3227870"/>
            <a:ext cx="9568486" cy="35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8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E9661E-88FE-264C-9222-F9AA43C7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42" y="1845445"/>
            <a:ext cx="8049767" cy="4497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55C46-E219-F642-9322-F5730C1F171F}"/>
              </a:ext>
            </a:extLst>
          </p:cNvPr>
          <p:cNvSpPr txBox="1"/>
          <p:nvPr/>
        </p:nvSpPr>
        <p:spPr>
          <a:xfrm>
            <a:off x="196770" y="6342927"/>
            <a:ext cx="277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Yost 2019, Nature Medicine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C4DD7-CC94-3440-ABF1-64A5BBD26D6E}"/>
              </a:ext>
            </a:extLst>
          </p:cNvPr>
          <p:cNvSpPr txBox="1"/>
          <p:nvPr/>
        </p:nvSpPr>
        <p:spPr>
          <a:xfrm>
            <a:off x="3240912" y="636608"/>
            <a:ext cx="3839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  <a:p>
            <a:r>
              <a:rPr lang="en-US" dirty="0"/>
              <a:t>Is there a batch effect from patients?</a:t>
            </a:r>
          </a:p>
          <a:p>
            <a:r>
              <a:rPr lang="en-US" dirty="0"/>
              <a:t>Is there a batch effect from treatment?</a:t>
            </a:r>
          </a:p>
        </p:txBody>
      </p:sp>
    </p:spTree>
    <p:extLst>
      <p:ext uri="{BB962C8B-B14F-4D97-AF65-F5344CB8AC3E}">
        <p14:creationId xmlns:p14="http://schemas.microsoft.com/office/powerpoint/2010/main" val="149168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05B58D-15E8-F643-82DA-D852B22E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61" y="1843082"/>
            <a:ext cx="7173811" cy="4499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793F9-E64C-0C4F-A76A-8160CF331EF5}"/>
              </a:ext>
            </a:extLst>
          </p:cNvPr>
          <p:cNvSpPr txBox="1"/>
          <p:nvPr/>
        </p:nvSpPr>
        <p:spPr>
          <a:xfrm>
            <a:off x="196770" y="6342927"/>
            <a:ext cx="277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Yost 2019, Nature Medicine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ACC86-35DA-3444-A203-C02DA3C3F841}"/>
              </a:ext>
            </a:extLst>
          </p:cNvPr>
          <p:cNvSpPr txBox="1"/>
          <p:nvPr/>
        </p:nvSpPr>
        <p:spPr>
          <a:xfrm>
            <a:off x="1006998" y="671333"/>
            <a:ext cx="9951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Separation of T cells and re-clustering for more detailed annotation</a:t>
            </a:r>
          </a:p>
        </p:txBody>
      </p:sp>
    </p:spTree>
    <p:extLst>
      <p:ext uri="{BB962C8B-B14F-4D97-AF65-F5344CB8AC3E}">
        <p14:creationId xmlns:p14="http://schemas.microsoft.com/office/powerpoint/2010/main" val="73949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2E0C73-BB77-D247-AFB0-1259124A8A85}"/>
              </a:ext>
            </a:extLst>
          </p:cNvPr>
          <p:cNvSpPr txBox="1"/>
          <p:nvPr/>
        </p:nvSpPr>
        <p:spPr>
          <a:xfrm>
            <a:off x="196770" y="6342927"/>
            <a:ext cx="277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Yost 2019, Nature Medicine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0319C-67B2-6643-AFFA-D2DFF2FE8800}"/>
              </a:ext>
            </a:extLst>
          </p:cNvPr>
          <p:cNvSpPr txBox="1"/>
          <p:nvPr/>
        </p:nvSpPr>
        <p:spPr>
          <a:xfrm>
            <a:off x="1782502" y="706056"/>
            <a:ext cx="851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of T cell receptor sequence to determine that new clones arrive in the tumor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C1AC0-79D0-DB4A-9EF7-A15E0E4F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53" y="1676319"/>
            <a:ext cx="8977421" cy="44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44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9B50DE-C308-0B44-B089-A6C7C7FE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99" y="148059"/>
            <a:ext cx="6413741" cy="2659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984FB-07F1-404B-8926-28483237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387" y="2807212"/>
            <a:ext cx="7097291" cy="79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26F06-9247-9648-8606-9676329F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326" y="3597969"/>
            <a:ext cx="7367286" cy="2911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1C287-9F1E-D54B-BAE7-05099B8BE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089" y="3973477"/>
            <a:ext cx="2195894" cy="8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8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97641-A757-9358-DD0A-409436DC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16417"/>
            <a:ext cx="7772400" cy="3011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6E19C-AA30-F42C-FE21-0211465093B4}"/>
              </a:ext>
            </a:extLst>
          </p:cNvPr>
          <p:cNvSpPr txBox="1"/>
          <p:nvPr/>
        </p:nvSpPr>
        <p:spPr>
          <a:xfrm>
            <a:off x="9500870" y="6126881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Janeway’s Immunology</a:t>
            </a:r>
          </a:p>
        </p:txBody>
      </p:sp>
    </p:spTree>
    <p:extLst>
      <p:ext uri="{BB962C8B-B14F-4D97-AF65-F5344CB8AC3E}">
        <p14:creationId xmlns:p14="http://schemas.microsoft.com/office/powerpoint/2010/main" val="68562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9D32-E543-7453-A3BB-502D11C4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antibody genes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A84EC-F67E-EFAB-1DF0-50BD7F95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63" y="1690688"/>
            <a:ext cx="10957237" cy="3754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8A463C-C51B-7E34-AEB3-02093831ED5F}"/>
              </a:ext>
            </a:extLst>
          </p:cNvPr>
          <p:cNvSpPr txBox="1"/>
          <p:nvPr/>
        </p:nvSpPr>
        <p:spPr>
          <a:xfrm>
            <a:off x="9281160" y="6093698"/>
            <a:ext cx="162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iRepertoire</a:t>
            </a:r>
            <a:r>
              <a:rPr lang="en-US" dirty="0"/>
              <a:t> Inc.</a:t>
            </a:r>
          </a:p>
        </p:txBody>
      </p:sp>
    </p:spTree>
    <p:extLst>
      <p:ext uri="{BB962C8B-B14F-4D97-AF65-F5344CB8AC3E}">
        <p14:creationId xmlns:p14="http://schemas.microsoft.com/office/powerpoint/2010/main" val="356535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7146C93-3792-594D-A912-A58B3F85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9747" y="231493"/>
            <a:ext cx="9525000" cy="990600"/>
          </a:xfrm>
        </p:spPr>
        <p:txBody>
          <a:bodyPr/>
          <a:lstStyle/>
          <a:p>
            <a:pPr algn="l"/>
            <a:r>
              <a:rPr lang="en-US" altLang="en-US" sz="3600" dirty="0">
                <a:latin typeface="Arial" panose="020B0604020202020204" pitchFamily="34" charset="0"/>
              </a:rPr>
              <a:t>From gene to protein for the B cell receptor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F0E98-6DA1-A9BD-2C93-56422029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2661920"/>
            <a:ext cx="2997200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BA296-264A-26FC-3998-17842381E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0" y="2661920"/>
            <a:ext cx="4432300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B7649-BAEA-D25D-63E4-C5F3BE1D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747" y="2496820"/>
            <a:ext cx="2286000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BC51F-A92E-64C3-27B9-F1E11548CC1A}"/>
              </a:ext>
            </a:extLst>
          </p:cNvPr>
          <p:cNvSpPr txBox="1"/>
          <p:nvPr/>
        </p:nvSpPr>
        <p:spPr>
          <a:xfrm>
            <a:off x="9500870" y="6126881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Janeway’s Immunology</a:t>
            </a:r>
          </a:p>
        </p:txBody>
      </p:sp>
    </p:spTree>
    <p:extLst>
      <p:ext uri="{BB962C8B-B14F-4D97-AF65-F5344CB8AC3E}">
        <p14:creationId xmlns:p14="http://schemas.microsoft.com/office/powerpoint/2010/main" val="162210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1C5ACCD-38A4-CFA8-F5F7-3B8A98655C52}"/>
              </a:ext>
            </a:extLst>
          </p:cNvPr>
          <p:cNvSpPr txBox="1">
            <a:spLocks noChangeArrowheads="1"/>
          </p:cNvSpPr>
          <p:nvPr/>
        </p:nvSpPr>
        <p:spPr>
          <a:xfrm>
            <a:off x="1639747" y="231493"/>
            <a:ext cx="9525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>
                <a:latin typeface="Arial" panose="020B0604020202020204" pitchFamily="34" charset="0"/>
              </a:rPr>
              <a:t>From gene to protein for the B cell receptor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D569D6-09E6-CC5C-5E51-2530D2870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1222093"/>
            <a:ext cx="6873875" cy="540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8A8B6-4498-17F1-ACBE-ACAA605C591B}"/>
              </a:ext>
            </a:extLst>
          </p:cNvPr>
          <p:cNvSpPr txBox="1"/>
          <p:nvPr/>
        </p:nvSpPr>
        <p:spPr>
          <a:xfrm>
            <a:off x="9631680" y="6257175"/>
            <a:ext cx="16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Kovaltsuck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59919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E952-89C5-40FC-44C5-DBEB9A93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BCR sequencing with 10x genomics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212AE-EBBA-8B09-519F-81F5C6C1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895231"/>
            <a:ext cx="2990850" cy="1533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9C75F-5401-BC8B-6C59-C67E6151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2" y="3907790"/>
            <a:ext cx="4071618" cy="2252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F01DD-2A7C-57C8-2F35-CD3503527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12" y="1895231"/>
            <a:ext cx="5219700" cy="407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0A4CE-C2FE-9F47-F8E4-20C3F8B06571}"/>
              </a:ext>
            </a:extLst>
          </p:cNvPr>
          <p:cNvSpPr txBox="1"/>
          <p:nvPr/>
        </p:nvSpPr>
        <p:spPr>
          <a:xfrm>
            <a:off x="9727066" y="6200378"/>
            <a:ext cx="146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143953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E952-89C5-40FC-44C5-DBEB9A93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BCR sequencing with 10x genomics</a:t>
            </a:r>
          </a:p>
        </p:txBody>
      </p:sp>
      <p:pic>
        <p:nvPicPr>
          <p:cNvPr id="6146" name="Picture 2" descr="10x Genomics Chromium 5' sequencing (including VDJ region)">
            <a:extLst>
              <a:ext uri="{FF2B5EF4-FFF2-40B4-BE49-F238E27FC236}">
                <a16:creationId xmlns:a16="http://schemas.microsoft.com/office/drawing/2014/main" id="{9A49564F-199A-35AA-915A-CF391775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11" y="3200083"/>
            <a:ext cx="5892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3CF5C-068C-52A7-0CDC-B4B52934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417320"/>
            <a:ext cx="4153191" cy="5440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208FF-0646-8265-D515-C87002969475}"/>
              </a:ext>
            </a:extLst>
          </p:cNvPr>
          <p:cNvSpPr txBox="1"/>
          <p:nvPr/>
        </p:nvSpPr>
        <p:spPr>
          <a:xfrm>
            <a:off x="9727066" y="6200378"/>
            <a:ext cx="146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136086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1C4ED-1BF1-8B9D-6A09-BCA7EC069C7B}"/>
              </a:ext>
            </a:extLst>
          </p:cNvPr>
          <p:cNvSpPr txBox="1"/>
          <p:nvPr/>
        </p:nvSpPr>
        <p:spPr>
          <a:xfrm>
            <a:off x="609600" y="2228671"/>
            <a:ext cx="10121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BCR biology and single-cell detection using 10x genomics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Computational analysis of single-cell BCR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Other single-cell multi-modal measurements relevant to immunology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583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630</Words>
  <Application>Microsoft Macintosh PowerPoint</Application>
  <PresentationFormat>Widescreen</PresentationFormat>
  <Paragraphs>116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Book</vt:lpstr>
      <vt:lpstr>Calibri</vt:lpstr>
      <vt:lpstr>Calibri Light</vt:lpstr>
      <vt:lpstr>Helvetica Neue</vt:lpstr>
      <vt:lpstr>Office Theme</vt:lpstr>
      <vt:lpstr>Computational and Experimental Design  Single Cell Analysis Program (SCAP) Workshop</vt:lpstr>
      <vt:lpstr>PowerPoint Presentation</vt:lpstr>
      <vt:lpstr>PowerPoint Presentation</vt:lpstr>
      <vt:lpstr>Diversity of antibody genes</vt:lpstr>
      <vt:lpstr>From gene to protein for the B cell receptor</vt:lpstr>
      <vt:lpstr>PowerPoint Presentation</vt:lpstr>
      <vt:lpstr>Single-cell BCR sequencing with 10x genomics</vt:lpstr>
      <vt:lpstr>Single-cell BCR sequencing with 10x genomics</vt:lpstr>
      <vt:lpstr>PowerPoint Presentation</vt:lpstr>
      <vt:lpstr>Single-cell BCR sequencing with 10x genomics</vt:lpstr>
      <vt:lpstr>Single-cell BCR-seq to analyze the immune repertoire</vt:lpstr>
      <vt:lpstr>How does the immune repertoire compare between samples?</vt:lpstr>
      <vt:lpstr>Inferring clonal relationships across cell types</vt:lpstr>
      <vt:lpstr>Several software tools exist for single-cell BCR analysis</vt:lpstr>
      <vt:lpstr>Interacting with scTCR/BCR-seq data in scRepertoire</vt:lpstr>
      <vt:lpstr>PowerPoint Presentation</vt:lpstr>
      <vt:lpstr>PowerPoint Presentation</vt:lpstr>
      <vt:lpstr>PowerPoint Presentation</vt:lpstr>
      <vt:lpstr>Data transformation</vt:lpstr>
      <vt:lpstr>Antibody Multiplexing/Hashing</vt:lpstr>
      <vt:lpstr>How do we know what the T cell is binding?</vt:lpstr>
      <vt:lpstr>Add peptide-MHC with oligo tag to determine specificity of TCR</vt:lpstr>
      <vt:lpstr>Peptide-MHC mapping tells you what the each TCR will bind and react to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Joseph Rubin</dc:creator>
  <cp:lastModifiedBy>Adam Rubin</cp:lastModifiedBy>
  <cp:revision>79</cp:revision>
  <dcterms:created xsi:type="dcterms:W3CDTF">2023-03-06T17:04:06Z</dcterms:created>
  <dcterms:modified xsi:type="dcterms:W3CDTF">2024-09-10T02:31:00Z</dcterms:modified>
</cp:coreProperties>
</file>